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86" r:id="rId3"/>
    <p:sldId id="287" r:id="rId4"/>
    <p:sldId id="260" r:id="rId5"/>
    <p:sldId id="288" r:id="rId6"/>
    <p:sldId id="289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C493EC89-EEA4-49A0-B433-C88E9BAFAAA8}">
          <p14:sldIdLst>
            <p14:sldId id="256"/>
            <p14:sldId id="286"/>
            <p14:sldId id="287"/>
            <p14:sldId id="260"/>
            <p14:sldId id="288"/>
            <p14:sldId id="289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8E"/>
    <a:srgbClr val="1473AD"/>
    <a:srgbClr val="5CB85C"/>
    <a:srgbClr val="41719C"/>
    <a:srgbClr val="00518D"/>
    <a:srgbClr val="2571A2"/>
    <a:srgbClr val="1CADE4"/>
    <a:srgbClr val="F5F5F5"/>
    <a:srgbClr val="133790"/>
    <a:srgbClr val="1818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43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0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12/11/2018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31157380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12/11/2018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09916834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12/11/2018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27208188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12/11/2018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8867225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12/11/2018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08642355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12/11/2018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49090022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12/11/2018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3059161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12/11/2018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7788452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12/11/2018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93560132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12/11/2018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8618893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12/11/2018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47261836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8B274-23B0-48F8-82DF-6E9C4A330C5A}" type="datetimeFigureOut">
              <a:rPr lang="es-ES" smtClean="0"/>
              <a:t>12/11/2018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873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>
    <p:pull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800101" y="1133683"/>
            <a:ext cx="6343650" cy="4714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2506-1004</a:t>
            </a:r>
            <a:endParaRPr lang="es-CR" dirty="0"/>
          </a:p>
        </p:txBody>
      </p:sp>
      <p:sp>
        <p:nvSpPr>
          <p:cNvPr id="4" name="Rectángulo 3"/>
          <p:cNvSpPr/>
          <p:nvPr/>
        </p:nvSpPr>
        <p:spPr>
          <a:xfrm>
            <a:off x="1685926" y="1771088"/>
            <a:ext cx="457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CR" sz="3600" b="1" dirty="0">
                <a:solidFill>
                  <a:srgbClr val="00518D"/>
                </a:solidFill>
                <a:latin typeface="Century Gothic" panose="020B0502020202020204" pitchFamily="34" charset="0"/>
              </a:rPr>
              <a:t>¡Bienvenidos a nuestro nuevo App transaccional!</a:t>
            </a:r>
            <a:r>
              <a:rPr lang="es-CR" sz="4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!</a:t>
            </a:r>
            <a:endParaRPr lang="es-ES" sz="4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AE84D5A6-BA74-45EF-9565-855CDFFE1461}"/>
              </a:ext>
            </a:extLst>
          </p:cNvPr>
          <p:cNvGrpSpPr/>
          <p:nvPr/>
        </p:nvGrpSpPr>
        <p:grpSpPr>
          <a:xfrm>
            <a:off x="7035900" y="294719"/>
            <a:ext cx="3378475" cy="6397264"/>
            <a:chOff x="7035900" y="294719"/>
            <a:chExt cx="3378475" cy="6397264"/>
          </a:xfrm>
        </p:grpSpPr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D44684B8-10B9-4680-904C-6B4EE04005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35900" y="294719"/>
              <a:ext cx="3378475" cy="6397264"/>
            </a:xfrm>
            <a:prstGeom prst="rect">
              <a:avLst/>
            </a:prstGeom>
          </p:spPr>
        </p:pic>
        <p:grpSp>
          <p:nvGrpSpPr>
            <p:cNvPr id="11" name="Grupo 10">
              <a:extLst>
                <a:ext uri="{FF2B5EF4-FFF2-40B4-BE49-F238E27FC236}">
                  <a16:creationId xmlns:a16="http://schemas.microsoft.com/office/drawing/2014/main" id="{0184D57D-38CF-41EA-AFE5-2452C74AE255}"/>
                </a:ext>
              </a:extLst>
            </p:cNvPr>
            <p:cNvGrpSpPr/>
            <p:nvPr/>
          </p:nvGrpSpPr>
          <p:grpSpPr>
            <a:xfrm>
              <a:off x="7143751" y="1003748"/>
              <a:ext cx="3139936" cy="4734443"/>
              <a:chOff x="1005370" y="1997661"/>
              <a:chExt cx="2530871" cy="4244113"/>
            </a:xfrm>
          </p:grpSpPr>
          <p:pic>
            <p:nvPicPr>
              <p:cNvPr id="14" name="Imagen 13">
                <a:extLst>
                  <a:ext uri="{FF2B5EF4-FFF2-40B4-BE49-F238E27FC236}">
                    <a16:creationId xmlns:a16="http://schemas.microsoft.com/office/drawing/2014/main" id="{D5E4DD2D-AB06-4517-96B3-DAC2C08268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05370" y="1997661"/>
                <a:ext cx="2530871" cy="4244113"/>
              </a:xfrm>
              <a:prstGeom prst="rect">
                <a:avLst/>
              </a:prstGeom>
            </p:spPr>
          </p:pic>
          <p:pic>
            <p:nvPicPr>
              <p:cNvPr id="15" name="Imagen 14">
                <a:extLst>
                  <a:ext uri="{FF2B5EF4-FFF2-40B4-BE49-F238E27FC236}">
                    <a16:creationId xmlns:a16="http://schemas.microsoft.com/office/drawing/2014/main" id="{2BC3451D-1E96-4D32-9E02-E4296A69296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24368" y="2645539"/>
                <a:ext cx="1909162" cy="800025"/>
              </a:xfrm>
              <a:prstGeom prst="rect">
                <a:avLst/>
              </a:prstGeom>
            </p:spPr>
          </p:pic>
        </p:grpSp>
      </p:grpSp>
      <p:pic>
        <p:nvPicPr>
          <p:cNvPr id="3" name="Picture 2" descr="A close up of a flower&#10;&#10;Description generated with high confidence">
            <a:extLst>
              <a:ext uri="{FF2B5EF4-FFF2-40B4-BE49-F238E27FC236}">
                <a16:creationId xmlns:a16="http://schemas.microsoft.com/office/drawing/2014/main" id="{8D480555-B9E5-42CF-A00E-9699C5CE1B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729" y="3370969"/>
            <a:ext cx="2237694" cy="2237694"/>
          </a:xfrm>
          <a:prstGeom prst="rect">
            <a:avLst/>
          </a:prstGeom>
        </p:spPr>
      </p:pic>
      <p:pic>
        <p:nvPicPr>
          <p:cNvPr id="7" name="Picture 6" descr="A close up of a flower&#10;&#10;Description generated with high confidence">
            <a:extLst>
              <a:ext uri="{FF2B5EF4-FFF2-40B4-BE49-F238E27FC236}">
                <a16:creationId xmlns:a16="http://schemas.microsoft.com/office/drawing/2014/main" id="{F8163567-CDBA-466B-A0FA-F2D21698055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3969" y="1459430"/>
            <a:ext cx="1159500" cy="115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699479"/>
      </p:ext>
    </p:extLst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/>
        </p:nvSpPr>
        <p:spPr>
          <a:xfrm>
            <a:off x="343032" y="201268"/>
            <a:ext cx="11570671" cy="63718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" name="Rectángulo 8"/>
          <p:cNvSpPr/>
          <p:nvPr/>
        </p:nvSpPr>
        <p:spPr>
          <a:xfrm>
            <a:off x="7492734" y="1319224"/>
            <a:ext cx="4063765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1600" dirty="0">
                <a:latin typeface="Century Gothic" panose="020B0502020202020204" pitchFamily="34" charset="0"/>
              </a:rPr>
              <a:t>2. </a:t>
            </a:r>
            <a:r>
              <a:rPr lang="es-CR" sz="1200" dirty="0">
                <a:latin typeface="Century Gothic" panose="020B0502020202020204" pitchFamily="34" charset="0"/>
              </a:rPr>
              <a:t>Seleccione la cejilla “</a:t>
            </a:r>
            <a:r>
              <a:rPr lang="es-CR" sz="1200" dirty="0">
                <a:solidFill>
                  <a:srgbClr val="C00000"/>
                </a:solidFill>
                <a:latin typeface="Century Gothic" panose="020B0502020202020204" pitchFamily="34" charset="0"/>
              </a:rPr>
              <a:t>Solicitud de Crédito</a:t>
            </a:r>
            <a:r>
              <a:rPr lang="es-CR" sz="1200" dirty="0">
                <a:latin typeface="Century Gothic" panose="020B0502020202020204" pitchFamily="34" charset="0"/>
              </a:rPr>
              <a:t>” para gestionar la solicitud del mismo:</a:t>
            </a:r>
          </a:p>
          <a:p>
            <a:pPr algn="just"/>
            <a:endParaRPr lang="es-CR" sz="800" dirty="0">
              <a:latin typeface="Century Gothic" panose="020B0502020202020204" pitchFamily="34" charset="0"/>
            </a:endParaRPr>
          </a:p>
          <a:p>
            <a:pPr marL="800100" lvl="1" indent="-342900" algn="just">
              <a:buFontTx/>
              <a:buAutoNum type="arabicPeriod"/>
            </a:pPr>
            <a:r>
              <a:rPr lang="es-CR" sz="1200" dirty="0">
                <a:latin typeface="Century Gothic" panose="020B0502020202020204" pitchFamily="34" charset="0"/>
              </a:rPr>
              <a:t>Seleccione la línea de crédito.</a:t>
            </a:r>
          </a:p>
          <a:p>
            <a:pPr marL="800100" lvl="1" indent="-342900" algn="just">
              <a:buFontTx/>
              <a:buAutoNum type="arabicPeriod"/>
            </a:pPr>
            <a:r>
              <a:rPr lang="es-CR" sz="1200" dirty="0">
                <a:latin typeface="Century Gothic" panose="020B0502020202020204" pitchFamily="34" charset="0"/>
              </a:rPr>
              <a:t>Digite el monto a solicitar.</a:t>
            </a:r>
          </a:p>
          <a:p>
            <a:pPr marL="800100" lvl="1" indent="-342900" algn="just">
              <a:buFontTx/>
              <a:buAutoNum type="arabicPeriod"/>
            </a:pPr>
            <a:r>
              <a:rPr lang="es-CR" sz="1200" dirty="0">
                <a:latin typeface="Century Gothic" panose="020B0502020202020204" pitchFamily="34" charset="0"/>
              </a:rPr>
              <a:t>Ingrese el plazo en el que se desea cancelar.</a:t>
            </a:r>
          </a:p>
          <a:p>
            <a:pPr marL="800100" lvl="1" indent="-342900" algn="just">
              <a:buFontTx/>
              <a:buAutoNum type="arabicPeriod"/>
            </a:pPr>
            <a:r>
              <a:rPr lang="es-CR" sz="1200" dirty="0">
                <a:latin typeface="Century Gothic" panose="020B0502020202020204" pitchFamily="34" charset="0"/>
              </a:rPr>
              <a:t>El sistema le mostrará la tasa estipulada para la línea seleccionada.</a:t>
            </a:r>
          </a:p>
          <a:p>
            <a:pPr marL="800100" lvl="1" indent="-342900" algn="just">
              <a:buFontTx/>
              <a:buAutoNum type="arabicPeriod"/>
            </a:pPr>
            <a:r>
              <a:rPr lang="es-CR" sz="1200" dirty="0">
                <a:latin typeface="Century Gothic" panose="020B0502020202020204" pitchFamily="34" charset="0"/>
              </a:rPr>
              <a:t>Elija los créditos activos los cuales desea refundir</a:t>
            </a:r>
          </a:p>
          <a:p>
            <a:pPr marL="800100" lvl="1" indent="-342900" algn="just">
              <a:buFontTx/>
              <a:buAutoNum type="arabicPeriod"/>
            </a:pPr>
            <a:r>
              <a:rPr lang="es-CR" sz="1200" dirty="0">
                <a:latin typeface="Century Gothic" panose="020B0502020202020204" pitchFamily="34" charset="0"/>
              </a:rPr>
              <a:t>Seleccione la opción Calcular.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3516140" y="1296036"/>
            <a:ext cx="324025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1600" dirty="0">
                <a:latin typeface="Century Gothic" panose="020B0502020202020204" pitchFamily="34" charset="0"/>
              </a:rPr>
              <a:t>1. </a:t>
            </a:r>
            <a:r>
              <a:rPr lang="es-CR" sz="1400" dirty="0">
                <a:latin typeface="Century Gothic" panose="020B0502020202020204" pitchFamily="34" charset="0"/>
              </a:rPr>
              <a:t>Seleccione la cejilla “</a:t>
            </a:r>
            <a:r>
              <a:rPr lang="es-CR" sz="1400" dirty="0">
                <a:solidFill>
                  <a:srgbClr val="C00000"/>
                </a:solidFill>
                <a:latin typeface="Century Gothic" panose="020B0502020202020204" pitchFamily="34" charset="0"/>
              </a:rPr>
              <a:t>Mis créditos</a:t>
            </a:r>
            <a:r>
              <a:rPr lang="es-CR" sz="1400" dirty="0">
                <a:latin typeface="Century Gothic" panose="020B0502020202020204" pitchFamily="34" charset="0"/>
              </a:rPr>
              <a:t>” y el sistema le permitirá visualizar el detalle completo de sus prestamos activos:</a:t>
            </a:r>
          </a:p>
          <a:p>
            <a:pPr algn="just"/>
            <a:endParaRPr lang="es-CR" sz="800" dirty="0">
              <a:latin typeface="Century Gothic" panose="020B0502020202020204" pitchFamily="34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2"/>
          <a:srcRect b="51005"/>
          <a:stretch/>
        </p:blipFill>
        <p:spPr>
          <a:xfrm>
            <a:off x="3516141" y="553979"/>
            <a:ext cx="3334014" cy="670465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3343" y="3767961"/>
            <a:ext cx="2988811" cy="2677053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 rotWithShape="1">
          <a:blip r:embed="rId2"/>
          <a:srcRect l="2367" t="49673" r="2237" b="4369"/>
          <a:stretch/>
        </p:blipFill>
        <p:spPr>
          <a:xfrm>
            <a:off x="7862830" y="576686"/>
            <a:ext cx="3161063" cy="625049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4832" y="2311098"/>
            <a:ext cx="2976632" cy="4013200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390" y="951658"/>
            <a:ext cx="2678391" cy="4871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311122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343032" y="201268"/>
            <a:ext cx="11570671" cy="63718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7" name="Rectángulo 6"/>
          <p:cNvSpPr/>
          <p:nvPr/>
        </p:nvSpPr>
        <p:spPr>
          <a:xfrm>
            <a:off x="3595930" y="1996496"/>
            <a:ext cx="3751452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/>
            <a:r>
              <a:rPr lang="es-CR" sz="1400" dirty="0">
                <a:latin typeface="Century Gothic" panose="020B0502020202020204" pitchFamily="34" charset="0"/>
              </a:rPr>
              <a:t>6. El sistema le mostrará, el detalle del cálculo respectivo.</a:t>
            </a:r>
          </a:p>
          <a:p>
            <a:pPr marL="0" lvl="1" algn="just"/>
            <a:endParaRPr lang="es-CR" sz="1600" dirty="0">
              <a:latin typeface="Century Gothic" panose="020B0502020202020204" pitchFamily="34" charset="0"/>
            </a:endParaRPr>
          </a:p>
          <a:p>
            <a:pPr marL="0" lvl="1" algn="just"/>
            <a:r>
              <a:rPr lang="es-CR" sz="1400" dirty="0">
                <a:latin typeface="Century Gothic" panose="020B0502020202020204" pitchFamily="34" charset="0"/>
              </a:rPr>
              <a:t>7. Si desea modificar algún dato, modifique lo requerido y haga clic en </a:t>
            </a:r>
            <a:r>
              <a:rPr lang="es-CR" sz="1400" dirty="0">
                <a:solidFill>
                  <a:srgbClr val="C00000"/>
                </a:solidFill>
                <a:latin typeface="Century Gothic" panose="020B0502020202020204" pitchFamily="34" charset="0"/>
              </a:rPr>
              <a:t>Realizar otro cálculo</a:t>
            </a:r>
            <a:r>
              <a:rPr lang="es-CR" sz="1400" dirty="0">
                <a:latin typeface="Century Gothic" panose="020B0502020202020204" pitchFamily="34" charset="0"/>
              </a:rPr>
              <a:t>.</a:t>
            </a:r>
          </a:p>
          <a:p>
            <a:pPr marL="0" lvl="1" algn="just"/>
            <a:endParaRPr lang="es-CR" sz="1400" dirty="0">
              <a:latin typeface="Century Gothic" panose="020B0502020202020204" pitchFamily="34" charset="0"/>
            </a:endParaRPr>
          </a:p>
          <a:p>
            <a:pPr marL="0" lvl="1" algn="just"/>
            <a:r>
              <a:rPr lang="es-CR" sz="1400" dirty="0">
                <a:latin typeface="Century Gothic" panose="020B0502020202020204" pitchFamily="34" charset="0"/>
              </a:rPr>
              <a:t>8. Si se encuentra de acuerdo con la información suministrada haga clic en </a:t>
            </a:r>
            <a:r>
              <a:rPr lang="es-CR" sz="1400" dirty="0">
                <a:solidFill>
                  <a:srgbClr val="C00000"/>
                </a:solidFill>
                <a:latin typeface="Century Gothic" panose="020B0502020202020204" pitchFamily="34" charset="0"/>
              </a:rPr>
              <a:t>Aplicar en firme.</a:t>
            </a:r>
            <a:endParaRPr lang="es-ES" sz="16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6037" y="1040105"/>
            <a:ext cx="3971925" cy="4352925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3"/>
          <a:srcRect l="2367" t="49673" r="2237" b="4369"/>
          <a:stretch/>
        </p:blipFill>
        <p:spPr>
          <a:xfrm>
            <a:off x="3867664" y="1040105"/>
            <a:ext cx="3161063" cy="625049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419" y="1040105"/>
            <a:ext cx="2678391" cy="4871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719615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343032" y="201268"/>
            <a:ext cx="11570671" cy="63718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581" y="1244599"/>
            <a:ext cx="2714825" cy="473286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t="8408" b="80322"/>
          <a:stretch/>
        </p:blipFill>
        <p:spPr>
          <a:xfrm>
            <a:off x="3730954" y="762001"/>
            <a:ext cx="3880580" cy="762444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3810000" y="1775081"/>
            <a:ext cx="36322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000" dirty="0">
                <a:latin typeface="Century Gothic" panose="020B0502020202020204" pitchFamily="34" charset="0"/>
              </a:rPr>
              <a:t>1. </a:t>
            </a:r>
            <a:r>
              <a:rPr lang="es-CR" dirty="0">
                <a:latin typeface="Century Gothic" panose="020B0502020202020204" pitchFamily="34" charset="0"/>
              </a:rPr>
              <a:t>Seleccione la cejilla “</a:t>
            </a:r>
            <a:r>
              <a:rPr lang="es-CR" dirty="0">
                <a:solidFill>
                  <a:srgbClr val="C00000"/>
                </a:solidFill>
                <a:latin typeface="Century Gothic" panose="020B0502020202020204" pitchFamily="34" charset="0"/>
              </a:rPr>
              <a:t>Mis ahorros</a:t>
            </a:r>
            <a:r>
              <a:rPr lang="es-CR" dirty="0">
                <a:latin typeface="Century Gothic" panose="020B0502020202020204" pitchFamily="34" charset="0"/>
              </a:rPr>
              <a:t>” y el sistema le permitirá visualizar el detalle completo de sus ahorros actuales: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1534" y="1652587"/>
            <a:ext cx="4057650" cy="37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056785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343032" y="201268"/>
            <a:ext cx="11570671" cy="63718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9" name="Rectángulo 8"/>
          <p:cNvSpPr/>
          <p:nvPr/>
        </p:nvSpPr>
        <p:spPr>
          <a:xfrm>
            <a:off x="3435533" y="1459617"/>
            <a:ext cx="75203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es-CR" sz="1600" dirty="0">
              <a:latin typeface="Century Gothic" panose="020B0502020202020204" pitchFamily="34" charset="0"/>
            </a:endParaRPr>
          </a:p>
          <a:p>
            <a:pPr lvl="1" algn="just"/>
            <a:r>
              <a:rPr lang="es-CR" sz="1600" dirty="0">
                <a:latin typeface="Century Gothic" panose="020B0502020202020204" pitchFamily="34" charset="0"/>
              </a:rPr>
              <a:t>2. Seleccione la cejilla de “</a:t>
            </a:r>
            <a:r>
              <a:rPr lang="es-CR" sz="1600" dirty="0">
                <a:solidFill>
                  <a:srgbClr val="C00000"/>
                </a:solidFill>
                <a:latin typeface="Century Gothic" panose="020B0502020202020204" pitchFamily="34" charset="0"/>
              </a:rPr>
              <a:t>Afiliación a plan de ahorro</a:t>
            </a:r>
            <a:r>
              <a:rPr lang="es-CR" sz="1600" dirty="0">
                <a:latin typeface="Century Gothic" panose="020B0502020202020204" pitchFamily="34" charset="0"/>
              </a:rPr>
              <a:t>” para afiliarse a algunas de las opciones de ahorro con las que cuenta la cooperativa.</a:t>
            </a:r>
          </a:p>
          <a:p>
            <a:pPr lvl="1" algn="just"/>
            <a:endParaRPr lang="es-CR" sz="16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CR" sz="14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ES" sz="1400" dirty="0">
              <a:latin typeface="Century Gothic" panose="020B0502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287704" y="2652214"/>
            <a:ext cx="6422629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lvl="2" indent="-27305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Seleccione el ahorro al que desea afiliarse.</a:t>
            </a:r>
          </a:p>
          <a:p>
            <a:pPr marL="273050" lvl="2" indent="-27305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la cuota que desea se le deduzca (monto o porcentaje).</a:t>
            </a:r>
          </a:p>
          <a:p>
            <a:pPr marL="273050" lvl="2" indent="-27305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Incorpore una descripción del ahorro.</a:t>
            </a:r>
          </a:p>
          <a:p>
            <a:pPr marL="273050" lvl="2" indent="-27305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el correo electrónico al cual desea se le notifique la afiliación.</a:t>
            </a:r>
          </a:p>
          <a:p>
            <a:pPr marL="273050" lvl="2" indent="-27305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Haga clic en Ingresar ahorro.</a:t>
            </a:r>
          </a:p>
          <a:p>
            <a:pPr>
              <a:tabLst>
                <a:tab pos="0" algn="l"/>
              </a:tabLst>
            </a:pPr>
            <a:endParaRPr lang="es-ES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870" y="847509"/>
            <a:ext cx="2714825" cy="4732867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2"/>
          <a:srcRect t="18945" b="69427"/>
          <a:stretch/>
        </p:blipFill>
        <p:spPr>
          <a:xfrm>
            <a:off x="3841020" y="754892"/>
            <a:ext cx="3476437" cy="70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082540"/>
      </p:ext>
    </p:extLst>
  </p:cSld>
  <p:clrMapOvr>
    <a:masterClrMapping/>
  </p:clrMapOvr>
  <p:transition spd="med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285020" y="201268"/>
            <a:ext cx="11628683" cy="63718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9" name="Rectángulo 8"/>
          <p:cNvSpPr/>
          <p:nvPr/>
        </p:nvSpPr>
        <p:spPr>
          <a:xfrm>
            <a:off x="3420945" y="1475519"/>
            <a:ext cx="672212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CR" sz="1600" dirty="0">
              <a:latin typeface="Century Gothic" panose="020B0502020202020204" pitchFamily="34" charset="0"/>
            </a:endParaRPr>
          </a:p>
          <a:p>
            <a:pPr lvl="1" algn="just"/>
            <a:r>
              <a:rPr lang="es-CR" sz="1600" dirty="0">
                <a:latin typeface="Century Gothic" panose="020B0502020202020204" pitchFamily="34" charset="0"/>
              </a:rPr>
              <a:t>3.    Seleccione la cejilla de “</a:t>
            </a:r>
            <a:r>
              <a:rPr lang="es-CR" sz="1600" dirty="0">
                <a:solidFill>
                  <a:srgbClr val="C00000"/>
                </a:solidFill>
                <a:latin typeface="Century Gothic" panose="020B0502020202020204" pitchFamily="34" charset="0"/>
              </a:rPr>
              <a:t>Cambio de Cuota</a:t>
            </a:r>
            <a:r>
              <a:rPr lang="es-CR" sz="1600" dirty="0">
                <a:latin typeface="Century Gothic" panose="020B0502020202020204" pitchFamily="34" charset="0"/>
              </a:rPr>
              <a:t>” para realizar la modificación de la cuota que se le deduce periódicamente.</a:t>
            </a:r>
          </a:p>
          <a:p>
            <a:pPr lvl="1" algn="just"/>
            <a:endParaRPr lang="es-CR" sz="16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CR" sz="14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ES" sz="1400" dirty="0">
              <a:latin typeface="Century Gothic" panose="020B0502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065644" y="2772645"/>
            <a:ext cx="590809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Seleccione el ahorro al cual desea cambiar la cuota.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el nuevo monto o porcentaje.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el correo electrónico al cual desea ser notificado.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Haga clic en cambiar cuota.</a:t>
            </a:r>
          </a:p>
          <a:p>
            <a:pPr lvl="1" algn="just"/>
            <a:endParaRPr lang="es-CR" sz="16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CR" sz="14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ES" sz="1400" dirty="0">
              <a:latin typeface="Century Gothic" panose="020B0502020202020204" pitchFamily="34" charset="0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570" y="863411"/>
            <a:ext cx="2714825" cy="4732867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2"/>
          <a:srcRect t="30215" b="58514"/>
          <a:stretch/>
        </p:blipFill>
        <p:spPr>
          <a:xfrm>
            <a:off x="3618838" y="682556"/>
            <a:ext cx="3722462" cy="731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042557"/>
      </p:ext>
    </p:extLst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173208" y="201268"/>
            <a:ext cx="11628683" cy="63718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9" name="Rectángulo 8"/>
          <p:cNvSpPr/>
          <p:nvPr/>
        </p:nvSpPr>
        <p:spPr>
          <a:xfrm>
            <a:off x="3107677" y="1405465"/>
            <a:ext cx="869421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CR" sz="1600" dirty="0">
              <a:latin typeface="Century Gothic" panose="020B0502020202020204" pitchFamily="34" charset="0"/>
            </a:endParaRPr>
          </a:p>
          <a:p>
            <a:pPr lvl="1" algn="just"/>
            <a:r>
              <a:rPr lang="es-CR" sz="1600" dirty="0">
                <a:latin typeface="Century Gothic" panose="020B0502020202020204" pitchFamily="34" charset="0"/>
              </a:rPr>
              <a:t>4.    Seleccione la cejilla de “</a:t>
            </a:r>
            <a:r>
              <a:rPr lang="es-CR" sz="1600" dirty="0">
                <a:solidFill>
                  <a:srgbClr val="C00000"/>
                </a:solidFill>
                <a:latin typeface="Century Gothic" panose="020B0502020202020204" pitchFamily="34" charset="0"/>
              </a:rPr>
              <a:t>Solicitar Ahorro</a:t>
            </a:r>
            <a:r>
              <a:rPr lang="es-CR" sz="1600" dirty="0">
                <a:latin typeface="Century Gothic" panose="020B0502020202020204" pitchFamily="34" charset="0"/>
              </a:rPr>
              <a:t>” para realizar solicitar la liquidación parcial o total de su ahorro, esto de acuerdo a las políticas internas de la cooperativa.</a:t>
            </a:r>
          </a:p>
          <a:p>
            <a:pPr lvl="1" algn="just"/>
            <a:endParaRPr lang="es-CR" sz="16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CR" sz="14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ES" sz="1400" dirty="0">
              <a:latin typeface="Century Gothic" panose="020B0502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217157" y="2754280"/>
            <a:ext cx="7584734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Seleccione la cuenta bancaria en la cual desea que se le deposite su ahorro.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Seleccione el ahorro del cual desea realizar el retiro.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Seleccione si desea retirar el saldo y si desea retirar interés.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el monto o porcentaje que desea retirar.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un comentario al respecto.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el correo electrónico en donde desea se le notifique el retiro.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Haga clic en procesar.</a:t>
            </a:r>
          </a:p>
          <a:p>
            <a:pPr lvl="1" algn="just"/>
            <a:endParaRPr lang="es-CR" sz="16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CR" sz="14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ES" sz="1400" dirty="0">
              <a:latin typeface="Century Gothic" panose="020B0502020202020204" pitchFamily="34" charset="0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042" y="1020739"/>
            <a:ext cx="2714825" cy="4732867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2"/>
          <a:srcRect t="41439" b="47649"/>
          <a:stretch/>
        </p:blipFill>
        <p:spPr>
          <a:xfrm>
            <a:off x="3493888" y="758756"/>
            <a:ext cx="3399453" cy="646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632571"/>
      </p:ext>
    </p:extLst>
  </p:cSld>
  <p:clrMapOvr>
    <a:masterClrMapping/>
  </p:clrMapOvr>
  <p:transition spd="med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85020" y="277329"/>
            <a:ext cx="11628683" cy="63718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grpSp>
        <p:nvGrpSpPr>
          <p:cNvPr id="8" name="Grupo 2">
            <a:extLst>
              <a:ext uri="{FF2B5EF4-FFF2-40B4-BE49-F238E27FC236}">
                <a16:creationId xmlns:a16="http://schemas.microsoft.com/office/drawing/2014/main" id="{215CCECC-68D0-426A-A150-D0028C1A0B09}"/>
              </a:ext>
            </a:extLst>
          </p:cNvPr>
          <p:cNvGrpSpPr/>
          <p:nvPr/>
        </p:nvGrpSpPr>
        <p:grpSpPr>
          <a:xfrm>
            <a:off x="1686205" y="613591"/>
            <a:ext cx="3008610" cy="5699286"/>
            <a:chOff x="7062025" y="0"/>
            <a:chExt cx="3852672" cy="6858000"/>
          </a:xfrm>
        </p:grpSpPr>
        <p:pic>
          <p:nvPicPr>
            <p:cNvPr id="9" name="Imagen 5">
              <a:extLst>
                <a:ext uri="{FF2B5EF4-FFF2-40B4-BE49-F238E27FC236}">
                  <a16:creationId xmlns:a16="http://schemas.microsoft.com/office/drawing/2014/main" id="{7562F132-0C1B-4B63-BF4F-E5348A14F2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62025" y="0"/>
              <a:ext cx="3852672" cy="6858000"/>
            </a:xfrm>
            <a:prstGeom prst="rect">
              <a:avLst/>
            </a:prstGeom>
          </p:spPr>
        </p:pic>
        <p:pic>
          <p:nvPicPr>
            <p:cNvPr id="10" name="Imagen 4">
              <a:extLst>
                <a:ext uri="{FF2B5EF4-FFF2-40B4-BE49-F238E27FC236}">
                  <a16:creationId xmlns:a16="http://schemas.microsoft.com/office/drawing/2014/main" id="{A0D4ABAD-A12D-4D2D-AF59-A8EE1F2BE57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186" r="2907"/>
            <a:stretch/>
          </p:blipFill>
          <p:spPr>
            <a:xfrm>
              <a:off x="7407138" y="871537"/>
              <a:ext cx="3162445" cy="4866653"/>
            </a:xfrm>
            <a:prstGeom prst="rect">
              <a:avLst/>
            </a:prstGeom>
          </p:spPr>
        </p:pic>
      </p:grpSp>
      <p:pic>
        <p:nvPicPr>
          <p:cNvPr id="4" name="Picture 3" descr="A close up of a flower&#10;&#10;Description generated with high confidence">
            <a:extLst>
              <a:ext uri="{FF2B5EF4-FFF2-40B4-BE49-F238E27FC236}">
                <a16:creationId xmlns:a16="http://schemas.microsoft.com/office/drawing/2014/main" id="{6CAF1F40-7A5A-4719-B55D-E939121DD8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931321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927084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/>
          <p:cNvSpPr/>
          <p:nvPr/>
        </p:nvSpPr>
        <p:spPr>
          <a:xfrm>
            <a:off x="498778" y="435070"/>
            <a:ext cx="11327130" cy="6092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5" name="CuadroTexto 4"/>
          <p:cNvSpPr txBox="1"/>
          <p:nvPr/>
        </p:nvSpPr>
        <p:spPr>
          <a:xfrm>
            <a:off x="1559586" y="890795"/>
            <a:ext cx="8795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1. </a:t>
            </a:r>
            <a:r>
              <a:rPr lang="es-CR" dirty="0">
                <a:latin typeface="Century Gothic" panose="020B0502020202020204" pitchFamily="34" charset="0"/>
              </a:rPr>
              <a:t>Ingrese desde su móvil a las tiendas de descarga, según corresponda:</a:t>
            </a:r>
            <a:endParaRPr lang="es-ES" dirty="0">
              <a:latin typeface="Century Gothic" panose="020B0502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2551" y="1815187"/>
            <a:ext cx="1999502" cy="7013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559586" y="2979311"/>
            <a:ext cx="87959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2. </a:t>
            </a:r>
            <a:r>
              <a:rPr lang="es-CR" dirty="0">
                <a:latin typeface="Century Gothic" panose="020B0502020202020204" pitchFamily="34" charset="0"/>
              </a:rPr>
              <a:t>Búsquelo con el nombre de </a:t>
            </a:r>
            <a:r>
              <a:rPr lang="es-CR" b="1" dirty="0"/>
              <a:t>COOPESTANFRUCO</a:t>
            </a:r>
            <a:r>
              <a:rPr lang="es-CR" b="1" dirty="0">
                <a:latin typeface="Century Gothic" panose="020B0502020202020204" pitchFamily="34" charset="0"/>
              </a:rPr>
              <a:t>, </a:t>
            </a:r>
            <a:r>
              <a:rPr lang="es-CR" dirty="0">
                <a:latin typeface="Century Gothic" panose="020B0502020202020204" pitchFamily="34" charset="0"/>
              </a:rPr>
              <a:t>seleccione la misma y oprima el botón de instalar.</a:t>
            </a:r>
            <a:endParaRPr lang="es-ES" dirty="0">
              <a:latin typeface="Century Gothic" panose="020B0502020202020204" pitchFamily="34" charset="0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E64AF192-0EF1-4137-9CEA-6D08E7792FB9}"/>
              </a:ext>
            </a:extLst>
          </p:cNvPr>
          <p:cNvGrpSpPr/>
          <p:nvPr/>
        </p:nvGrpSpPr>
        <p:grpSpPr>
          <a:xfrm>
            <a:off x="1719305" y="3823037"/>
            <a:ext cx="8476556" cy="2345099"/>
            <a:chOff x="1924065" y="3823037"/>
            <a:chExt cx="8476556" cy="2345099"/>
          </a:xfrm>
        </p:grpSpPr>
        <p:grpSp>
          <p:nvGrpSpPr>
            <p:cNvPr id="3" name="Grupo 2">
              <a:extLst>
                <a:ext uri="{FF2B5EF4-FFF2-40B4-BE49-F238E27FC236}">
                  <a16:creationId xmlns:a16="http://schemas.microsoft.com/office/drawing/2014/main" id="{A8AD9B05-568F-4C7C-B695-7E9402FCAC17}"/>
                </a:ext>
              </a:extLst>
            </p:cNvPr>
            <p:cNvGrpSpPr/>
            <p:nvPr/>
          </p:nvGrpSpPr>
          <p:grpSpPr>
            <a:xfrm>
              <a:off x="1924065" y="3823037"/>
              <a:ext cx="8476556" cy="2345099"/>
              <a:chOff x="1924065" y="3823037"/>
              <a:chExt cx="8476556" cy="2345099"/>
            </a:xfrm>
          </p:grpSpPr>
          <p:pic>
            <p:nvPicPr>
              <p:cNvPr id="11" name="Imagen 10">
                <a:extLst>
                  <a:ext uri="{FF2B5EF4-FFF2-40B4-BE49-F238E27FC236}">
                    <a16:creationId xmlns:a16="http://schemas.microsoft.com/office/drawing/2014/main" id="{D9B67145-222D-4062-BB5C-C6565EA751F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24065" y="3823037"/>
                <a:ext cx="8476556" cy="2345099"/>
              </a:xfrm>
              <a:prstGeom prst="rect">
                <a:avLst/>
              </a:prstGeom>
            </p:spPr>
          </p:pic>
          <p:pic>
            <p:nvPicPr>
              <p:cNvPr id="2" name="Imagen 1">
                <a:extLst>
                  <a:ext uri="{FF2B5EF4-FFF2-40B4-BE49-F238E27FC236}">
                    <a16:creationId xmlns:a16="http://schemas.microsoft.com/office/drawing/2014/main" id="{129E27E3-CEFB-4411-B4E9-9AC421D46D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06105" y="4003288"/>
                <a:ext cx="1959878" cy="1642137"/>
              </a:xfrm>
              <a:prstGeom prst="rect">
                <a:avLst/>
              </a:prstGeom>
            </p:spPr>
          </p:pic>
        </p:grpSp>
        <p:pic>
          <p:nvPicPr>
            <p:cNvPr id="10" name="Imagen 9">
              <a:extLst>
                <a:ext uri="{FF2B5EF4-FFF2-40B4-BE49-F238E27FC236}">
                  <a16:creationId xmlns:a16="http://schemas.microsoft.com/office/drawing/2014/main" id="{4A965B0B-5344-45A6-A008-1FEFBBD9623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58748" y="4003288"/>
              <a:ext cx="2145685" cy="462695"/>
            </a:xfrm>
            <a:prstGeom prst="rect">
              <a:avLst/>
            </a:prstGeom>
          </p:spPr>
        </p:pic>
      </p:grp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7F27AC4-8F41-4020-85C4-EA9E4F781BFD}"/>
              </a:ext>
            </a:extLst>
          </p:cNvPr>
          <p:cNvSpPr txBox="1"/>
          <p:nvPr/>
        </p:nvSpPr>
        <p:spPr>
          <a:xfrm>
            <a:off x="4453706" y="4066393"/>
            <a:ext cx="2218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000" b="1" dirty="0"/>
              <a:t>COOPESTANFRUCO</a:t>
            </a:r>
          </a:p>
        </p:txBody>
      </p:sp>
      <p:pic>
        <p:nvPicPr>
          <p:cNvPr id="13" name="Picture 12" descr="A close up of a flower&#10;&#10;Description generated with high confidence">
            <a:extLst>
              <a:ext uri="{FF2B5EF4-FFF2-40B4-BE49-F238E27FC236}">
                <a16:creationId xmlns:a16="http://schemas.microsoft.com/office/drawing/2014/main" id="{D328D25C-59C4-4C1B-84FC-0B4F49246BC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584" y="3909815"/>
            <a:ext cx="1619400" cy="16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019304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ángulo 21"/>
          <p:cNvSpPr/>
          <p:nvPr/>
        </p:nvSpPr>
        <p:spPr>
          <a:xfrm>
            <a:off x="440559" y="312644"/>
            <a:ext cx="11327130" cy="6092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4" name="Rectángulo 3"/>
          <p:cNvSpPr/>
          <p:nvPr/>
        </p:nvSpPr>
        <p:spPr>
          <a:xfrm>
            <a:off x="4482969" y="797332"/>
            <a:ext cx="3242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4. </a:t>
            </a:r>
            <a:r>
              <a:rPr lang="es-CR" sz="1600" dirty="0">
                <a:latin typeface="Century Gothic" panose="020B0502020202020204" pitchFamily="34" charset="0"/>
              </a:rPr>
              <a:t>Ingrese su </a:t>
            </a:r>
            <a:r>
              <a:rPr lang="es-CR" sz="1600" b="1" dirty="0">
                <a:latin typeface="Century Gothic" panose="020B0502020202020204" pitchFamily="34" charset="0"/>
              </a:rPr>
              <a:t>número de identificación </a:t>
            </a:r>
            <a:r>
              <a:rPr lang="es-CR" sz="1600" dirty="0">
                <a:latin typeface="Century Gothic" panose="020B0502020202020204" pitchFamily="34" charset="0"/>
              </a:rPr>
              <a:t>y su </a:t>
            </a:r>
            <a:r>
              <a:rPr lang="es-CR" sz="1600" b="1" dirty="0">
                <a:latin typeface="Century Gothic" panose="020B0502020202020204" pitchFamily="34" charset="0"/>
              </a:rPr>
              <a:t>correo electrónico  </a:t>
            </a:r>
            <a:r>
              <a:rPr lang="es-CR" sz="1600" dirty="0">
                <a:latin typeface="Century Gothic" panose="020B0502020202020204" pitchFamily="34" charset="0"/>
              </a:rPr>
              <a:t>previamente registrado en la cooperativa.</a:t>
            </a:r>
            <a:endParaRPr lang="es-ES" sz="16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1352" y="2124172"/>
            <a:ext cx="2735297" cy="4280662"/>
          </a:xfrm>
          <a:prstGeom prst="rect">
            <a:avLst/>
          </a:prstGeom>
        </p:spPr>
      </p:pic>
      <p:sp>
        <p:nvSpPr>
          <p:cNvPr id="18" name="Rectángulo 17"/>
          <p:cNvSpPr/>
          <p:nvPr/>
        </p:nvSpPr>
        <p:spPr>
          <a:xfrm>
            <a:off x="649651" y="797332"/>
            <a:ext cx="3242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3. </a:t>
            </a:r>
            <a:r>
              <a:rPr lang="es-CR" sz="1600" dirty="0">
                <a:latin typeface="Century Gothic" panose="020B0502020202020204" pitchFamily="34" charset="0"/>
              </a:rPr>
              <a:t>Ingrese al aplicativo instalado en su móvil y solicite su contraseña, presionando el botón </a:t>
            </a:r>
            <a:r>
              <a:rPr lang="es-CR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¿Olvidó su contraseña? </a:t>
            </a:r>
            <a:endParaRPr lang="es-ES" sz="16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8174210" y="797332"/>
            <a:ext cx="32423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5. </a:t>
            </a:r>
            <a:r>
              <a:rPr lang="es-CR" sz="1600" dirty="0">
                <a:latin typeface="Century Gothic" panose="020B0502020202020204" pitchFamily="34" charset="0"/>
              </a:rPr>
              <a:t>Ingrese a su cuenta de correo electrónico y corrobore la contraseña enviada.</a:t>
            </a:r>
            <a:endParaRPr lang="es-ES" sz="16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 rotWithShape="1">
          <a:blip r:embed="rId3"/>
          <a:srcRect t="19303"/>
          <a:stretch/>
        </p:blipFill>
        <p:spPr>
          <a:xfrm>
            <a:off x="8174210" y="2447736"/>
            <a:ext cx="3484390" cy="1352596"/>
          </a:xfrm>
          <a:prstGeom prst="rect">
            <a:avLst/>
          </a:prstGeom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3874F8E5-360D-4F30-9C64-085EB6048BA5}"/>
              </a:ext>
            </a:extLst>
          </p:cNvPr>
          <p:cNvGrpSpPr/>
          <p:nvPr/>
        </p:nvGrpSpPr>
        <p:grpSpPr>
          <a:xfrm>
            <a:off x="1005370" y="1997661"/>
            <a:ext cx="2530871" cy="4244113"/>
            <a:chOff x="1005370" y="1997661"/>
            <a:chExt cx="2530871" cy="4244113"/>
          </a:xfrm>
        </p:grpSpPr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F53E3B3F-E2CB-4568-8A3F-1937308D6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05370" y="1997661"/>
              <a:ext cx="2530871" cy="4244113"/>
            </a:xfrm>
            <a:prstGeom prst="rect">
              <a:avLst/>
            </a:prstGeom>
          </p:spPr>
        </p:pic>
        <p:pic>
          <p:nvPicPr>
            <p:cNvPr id="2" name="Imagen 1">
              <a:extLst>
                <a:ext uri="{FF2B5EF4-FFF2-40B4-BE49-F238E27FC236}">
                  <a16:creationId xmlns:a16="http://schemas.microsoft.com/office/drawing/2014/main" id="{92BBE6B0-306B-4385-A2CC-E3E0646D9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324368" y="2645539"/>
              <a:ext cx="1909162" cy="800025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726A744C-A20A-4448-899E-9B420923A2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1928" y="2610616"/>
            <a:ext cx="1392572" cy="818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793117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/>
        </p:nvSpPr>
        <p:spPr>
          <a:xfrm>
            <a:off x="445770" y="400050"/>
            <a:ext cx="11327130" cy="6092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5" name="Rectángulo 4"/>
          <p:cNvSpPr/>
          <p:nvPr/>
        </p:nvSpPr>
        <p:spPr>
          <a:xfrm>
            <a:off x="-118534" y="867026"/>
            <a:ext cx="3428242" cy="455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 Asociado</a:t>
            </a:r>
          </a:p>
        </p:txBody>
      </p:sp>
      <p:sp>
        <p:nvSpPr>
          <p:cNvPr id="7" name="Rectángulo 6"/>
          <p:cNvSpPr/>
          <p:nvPr/>
        </p:nvSpPr>
        <p:spPr>
          <a:xfrm>
            <a:off x="999155" y="867026"/>
            <a:ext cx="49673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6. </a:t>
            </a:r>
            <a:r>
              <a:rPr lang="es-CR" sz="1600" dirty="0">
                <a:latin typeface="Century Gothic" panose="020B0502020202020204" pitchFamily="34" charset="0"/>
              </a:rPr>
              <a:t>Ingrese nuevamente al aplicativo instalado en su móvil, digite su número de identificación y contraseña enviada por correo electrónico, luego haga clic en </a:t>
            </a:r>
            <a:r>
              <a:rPr lang="es-CR" sz="1600" dirty="0">
                <a:solidFill>
                  <a:srgbClr val="C00000"/>
                </a:solidFill>
                <a:latin typeface="Century Gothic" panose="020B0502020202020204" pitchFamily="34" charset="0"/>
              </a:rPr>
              <a:t>Ingresar.</a:t>
            </a:r>
          </a:p>
        </p:txBody>
      </p:sp>
      <p:sp>
        <p:nvSpPr>
          <p:cNvPr id="8" name="Rectángulo 7"/>
          <p:cNvSpPr/>
          <p:nvPr/>
        </p:nvSpPr>
        <p:spPr>
          <a:xfrm>
            <a:off x="999155" y="3053966"/>
            <a:ext cx="496730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7. </a:t>
            </a:r>
            <a:r>
              <a:rPr lang="es-CR" sz="1600" dirty="0">
                <a:latin typeface="Century Gothic" panose="020B0502020202020204" pitchFamily="34" charset="0"/>
              </a:rPr>
              <a:t>El aplicativo le solicitará </a:t>
            </a:r>
            <a:r>
              <a:rPr lang="es-CR" sz="1600" b="1" dirty="0">
                <a:latin typeface="Century Gothic" panose="020B0502020202020204" pitchFamily="34" charset="0"/>
              </a:rPr>
              <a:t>personalizar su contraseña</a:t>
            </a:r>
            <a:r>
              <a:rPr lang="es-CR" sz="1600" dirty="0">
                <a:latin typeface="Century Gothic" panose="020B0502020202020204" pitchFamily="34" charset="0"/>
              </a:rPr>
              <a:t>, digite nuevamente la contraseña  enviada, su nueva contraseña y confirme la misma, posteriormente haga clic en </a:t>
            </a:r>
            <a:r>
              <a:rPr lang="es-CR" b="1" dirty="0">
                <a:solidFill>
                  <a:srgbClr val="5CB85C"/>
                </a:solidFill>
                <a:latin typeface="Century Gothic" panose="020B0502020202020204" pitchFamily="34" charset="0"/>
              </a:rPr>
              <a:t>Cambiar Clave</a:t>
            </a:r>
            <a:r>
              <a:rPr lang="es-CR" sz="1600" dirty="0">
                <a:latin typeface="Century Gothic" panose="020B0502020202020204" pitchFamily="34" charset="0"/>
              </a:rPr>
              <a:t>.</a:t>
            </a:r>
          </a:p>
          <a:p>
            <a:pPr algn="just"/>
            <a:endParaRPr lang="es-CR" sz="1600" dirty="0">
              <a:latin typeface="Century Gothic" panose="020B0502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5112" y="867026"/>
            <a:ext cx="3419475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972856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85826" y="871538"/>
            <a:ext cx="9658350" cy="23717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Rectángulo 1"/>
          <p:cNvSpPr/>
          <p:nvPr/>
        </p:nvSpPr>
        <p:spPr>
          <a:xfrm>
            <a:off x="1256347" y="1351330"/>
            <a:ext cx="50558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8. </a:t>
            </a:r>
            <a:r>
              <a:rPr lang="es-CR" sz="2800" dirty="0">
                <a:latin typeface="Century Gothic" panose="020B0502020202020204" pitchFamily="34" charset="0"/>
              </a:rPr>
              <a:t>Listo, ingrese y realice de manera sencilla todas sus consultas y transacciones</a:t>
            </a:r>
            <a:r>
              <a:rPr lang="es-CR" dirty="0">
                <a:latin typeface="Century Gothic" panose="020B0502020202020204" pitchFamily="34" charset="0"/>
              </a:rPr>
              <a:t>.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CD99A945-8FC1-4745-8E6F-629264A8B163}"/>
              </a:ext>
            </a:extLst>
          </p:cNvPr>
          <p:cNvGrpSpPr/>
          <p:nvPr/>
        </p:nvGrpSpPr>
        <p:grpSpPr>
          <a:xfrm>
            <a:off x="7082981" y="0"/>
            <a:ext cx="3852672" cy="6858000"/>
            <a:chOff x="7062025" y="0"/>
            <a:chExt cx="3852672" cy="6858000"/>
          </a:xfrm>
        </p:grpSpPr>
        <p:pic>
          <p:nvPicPr>
            <p:cNvPr id="6" name="Imagen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62025" y="0"/>
              <a:ext cx="3852672" cy="6858000"/>
            </a:xfrm>
            <a:prstGeom prst="rect">
              <a:avLst/>
            </a:prstGeom>
          </p:spPr>
        </p:pic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F7CC687E-1D57-4154-B0F7-70155EAD8EF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186" r="2907"/>
            <a:stretch/>
          </p:blipFill>
          <p:spPr>
            <a:xfrm>
              <a:off x="7407138" y="871537"/>
              <a:ext cx="3162445" cy="48666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748508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302896" y="360294"/>
            <a:ext cx="11327130" cy="6092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Rectángulo 1"/>
          <p:cNvSpPr/>
          <p:nvPr/>
        </p:nvSpPr>
        <p:spPr>
          <a:xfrm>
            <a:off x="1518281" y="2667725"/>
            <a:ext cx="337951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1600" dirty="0">
                <a:latin typeface="Century Gothic" panose="020B0502020202020204" pitchFamily="34" charset="0"/>
              </a:rPr>
              <a:t>En el menú principal se muestran las diferentes opciones del sistema a las cuales usted puede </a:t>
            </a:r>
            <a:r>
              <a:rPr lang="es-CR" sz="1600" dirty="0" err="1">
                <a:latin typeface="Century Gothic" panose="020B0502020202020204" pitchFamily="34" charset="0"/>
              </a:rPr>
              <a:t>accesar</a:t>
            </a:r>
            <a:r>
              <a:rPr lang="es-CR" sz="1600" dirty="0">
                <a:latin typeface="Century Gothic" panose="020B0502020202020204" pitchFamily="34" charset="0"/>
              </a:rPr>
              <a:t>:</a:t>
            </a:r>
            <a:endParaRPr lang="es-ES" sz="16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10748" y="1652509"/>
            <a:ext cx="7353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2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CONTENIDO:</a:t>
            </a:r>
            <a:endParaRPr lang="es-ES" sz="24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2"/>
          <a:srcRect l="2186" r="2907"/>
          <a:stretch/>
        </p:blipFill>
        <p:spPr>
          <a:xfrm>
            <a:off x="6727515" y="837245"/>
            <a:ext cx="3344335" cy="484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85408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302896" y="360294"/>
            <a:ext cx="11327130" cy="6092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7" name="Rectángulo 6"/>
          <p:cNvSpPr/>
          <p:nvPr/>
        </p:nvSpPr>
        <p:spPr>
          <a:xfrm>
            <a:off x="4175437" y="1418213"/>
            <a:ext cx="25994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1600" dirty="0">
                <a:latin typeface="Century Gothic" panose="020B0502020202020204" pitchFamily="34" charset="0"/>
              </a:rPr>
              <a:t>1. Seleccione la cejilla de “</a:t>
            </a:r>
            <a:r>
              <a:rPr lang="es-CR" sz="1600" dirty="0">
                <a:solidFill>
                  <a:srgbClr val="C00000"/>
                </a:solidFill>
                <a:latin typeface="Century Gothic" panose="020B0502020202020204" pitchFamily="34" charset="0"/>
              </a:rPr>
              <a:t>Estado de cuenta</a:t>
            </a:r>
            <a:r>
              <a:rPr lang="es-CR" sz="1600" dirty="0">
                <a:latin typeface="Century Gothic" panose="020B0502020202020204" pitchFamily="34" charset="0"/>
              </a:rPr>
              <a:t>” y el sistema desplegará su estado de cuenta resumido. </a:t>
            </a:r>
            <a:endParaRPr lang="es-ES" sz="16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175437" y="719881"/>
            <a:ext cx="77248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2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Estado de cuenta</a:t>
            </a:r>
            <a:endParaRPr lang="es-ES" sz="24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2710" y="513259"/>
            <a:ext cx="3557060" cy="5786259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 rotWithShape="1">
          <a:blip r:embed="rId3"/>
          <a:srcRect l="2186" r="2907"/>
          <a:stretch/>
        </p:blipFill>
        <p:spPr>
          <a:xfrm>
            <a:off x="986197" y="1418213"/>
            <a:ext cx="2725330" cy="394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073398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343033" y="201268"/>
            <a:ext cx="11327130" cy="6092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7" name="Rectángulo 6"/>
          <p:cNvSpPr/>
          <p:nvPr/>
        </p:nvSpPr>
        <p:spPr>
          <a:xfrm>
            <a:off x="3570609" y="983837"/>
            <a:ext cx="37141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1600" dirty="0">
                <a:latin typeface="Century Gothic" panose="020B0502020202020204" pitchFamily="34" charset="0"/>
              </a:rPr>
              <a:t>2. Seleccione la cejilla de “</a:t>
            </a:r>
            <a:r>
              <a:rPr lang="es-CR" sz="1600" dirty="0">
                <a:solidFill>
                  <a:srgbClr val="C00000"/>
                </a:solidFill>
                <a:latin typeface="Century Gothic" panose="020B0502020202020204" pitchFamily="34" charset="0"/>
              </a:rPr>
              <a:t>Cálculo de cuota</a:t>
            </a:r>
            <a:r>
              <a:rPr lang="es-CR" sz="1600" dirty="0">
                <a:latin typeface="Century Gothic" panose="020B0502020202020204" pitchFamily="34" charset="0"/>
              </a:rPr>
              <a:t>” y el sistema desplegará la opción para la generación del plan de pagos:</a:t>
            </a:r>
            <a:endParaRPr lang="es-ES" sz="16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3688217" y="2363667"/>
            <a:ext cx="3478937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Seleccione la Línea de Crédito:</a:t>
            </a:r>
          </a:p>
          <a:p>
            <a:pPr marL="342900" indent="-342900" algn="just"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el plazo en el que se desea cancelar el crédito.</a:t>
            </a:r>
          </a:p>
          <a:p>
            <a:pPr marL="342900" indent="-342900" algn="just"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el monto que desea solicitar..</a:t>
            </a:r>
          </a:p>
          <a:p>
            <a:pPr marL="342900" indent="-342900" algn="just"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Haga clic en “Procesar”.</a:t>
            </a:r>
          </a:p>
          <a:p>
            <a:pPr marL="342900" indent="-342900" algn="just"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El sistema le mostrará la cuota que estaría cancelando de acuerdo a los datos incorporados.</a:t>
            </a:r>
          </a:p>
          <a:p>
            <a:pPr marL="342900" indent="-342900" algn="just">
              <a:buAutoNum type="arabicPeriod"/>
            </a:pPr>
            <a:endParaRPr lang="es-CR" sz="1600" dirty="0">
              <a:latin typeface="Century Gothic" panose="020B0502020202020204" pitchFamily="34" charset="0"/>
            </a:endParaRPr>
          </a:p>
          <a:p>
            <a:pPr marL="342900" indent="-342900" algn="just">
              <a:buAutoNum type="arabicPeriod"/>
            </a:pPr>
            <a:endParaRPr lang="es-ES" sz="1600" dirty="0">
              <a:latin typeface="Century Gothic" panose="020B0502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3463" y="793860"/>
            <a:ext cx="4076700" cy="4362450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3"/>
          <a:srcRect l="2186" r="2907"/>
          <a:stretch/>
        </p:blipFill>
        <p:spPr>
          <a:xfrm>
            <a:off x="535352" y="1093561"/>
            <a:ext cx="2725330" cy="394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038724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43033" y="201268"/>
            <a:ext cx="11327130" cy="6092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5" name="Rectángulo 4"/>
          <p:cNvSpPr/>
          <p:nvPr/>
        </p:nvSpPr>
        <p:spPr>
          <a:xfrm>
            <a:off x="3897967" y="2270035"/>
            <a:ext cx="29685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>
                <a:latin typeface="Century Gothic" panose="020B0502020202020204" pitchFamily="34" charset="0"/>
              </a:rPr>
              <a:t>3. Seleccione la cejilla “</a:t>
            </a:r>
            <a:r>
              <a:rPr lang="es-CR" dirty="0">
                <a:solidFill>
                  <a:srgbClr val="C00000"/>
                </a:solidFill>
                <a:latin typeface="Century Gothic" panose="020B0502020202020204" pitchFamily="34" charset="0"/>
              </a:rPr>
              <a:t>Fianzas</a:t>
            </a:r>
            <a:r>
              <a:rPr lang="es-CR" dirty="0">
                <a:latin typeface="Century Gothic" panose="020B0502020202020204" pitchFamily="34" charset="0"/>
              </a:rPr>
              <a:t>” para visualizar la información detallada de las diferentes fianzas activas a la fecha.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0193" y="1260069"/>
            <a:ext cx="3943350" cy="3000375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3"/>
          <a:srcRect t="39870" b="42900"/>
          <a:stretch/>
        </p:blipFill>
        <p:spPr>
          <a:xfrm>
            <a:off x="3678175" y="1260069"/>
            <a:ext cx="3272958" cy="712024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4"/>
          <a:srcRect l="2186" r="2907"/>
          <a:stretch/>
        </p:blipFill>
        <p:spPr>
          <a:xfrm>
            <a:off x="647939" y="1272536"/>
            <a:ext cx="2725330" cy="394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047228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780</TotalTime>
  <Words>709</Words>
  <Application>Microsoft Office PowerPoint</Application>
  <PresentationFormat>Widescreen</PresentationFormat>
  <Paragraphs>65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Times New Roman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Centeno</dc:creator>
  <cp:lastModifiedBy>Bryan Escamilla</cp:lastModifiedBy>
  <cp:revision>105</cp:revision>
  <dcterms:created xsi:type="dcterms:W3CDTF">2015-11-25T15:45:36Z</dcterms:created>
  <dcterms:modified xsi:type="dcterms:W3CDTF">2018-11-12T13:48:49Z</dcterms:modified>
</cp:coreProperties>
</file>